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49" r:id="rId2"/>
    <p:sldId id="330" r:id="rId3"/>
    <p:sldId id="353" r:id="rId4"/>
    <p:sldId id="354" r:id="rId5"/>
    <p:sldId id="356" r:id="rId6"/>
    <p:sldId id="355" r:id="rId7"/>
    <p:sldId id="358" r:id="rId8"/>
    <p:sldId id="359" r:id="rId9"/>
    <p:sldId id="360" r:id="rId10"/>
    <p:sldId id="361" r:id="rId11"/>
    <p:sldId id="362" r:id="rId12"/>
    <p:sldId id="363" r:id="rId13"/>
    <p:sldId id="357" r:id="rId14"/>
    <p:sldId id="364" r:id="rId15"/>
    <p:sldId id="365" r:id="rId16"/>
    <p:sldId id="348" r:id="rId17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4C6E"/>
    <a:srgbClr val="35B233"/>
    <a:srgbClr val="FF00FF"/>
    <a:srgbClr val="3F9C35"/>
    <a:srgbClr val="FFFFFF"/>
    <a:srgbClr val="34B233"/>
    <a:srgbClr val="000000"/>
    <a:srgbClr val="292929"/>
    <a:srgbClr val="D5D2CA"/>
    <a:srgbClr val="0051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E8034E78-7F5D-4C2E-B375-FC64B27BC917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Stijl, donker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202B0CA-FC54-4496-8BCA-5EF66A818D29}" styleName="Stijl, donker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8603FDC-E32A-4AB5-989C-0864C3EAD2B8}" styleName="Stijl, thema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B344D84-9AFB-497E-A393-DC336BA19D2E}" styleName="Stijl, gemiddeld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Stijl, gemiddeld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ijl, gemiddeld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ijl, gemiddeld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Stijl, gemiddeld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Stijl, gemiddeld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Stijl, gemiddeld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27102A9-8310-4765-A935-A1911B00CA55}" styleName="Stijl, licht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A107856-5554-42FB-B03E-39F5DBC370BA}" styleName="Stijl, gemiddeld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FD4443E-F989-4FC4-A0C8-D5A2AF1F390B}" styleName="Stijl, donker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Stijl, donker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ijl, donker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Stijl, donker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Stijl, donker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Stijl, gemiddeld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Stijl, gemiddeld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75" autoAdjust="0"/>
  </p:normalViewPr>
  <p:slideViewPr>
    <p:cSldViewPr snapToGrid="0" showGuides="1">
      <p:cViewPr varScale="1">
        <p:scale>
          <a:sx n="108" d="100"/>
          <a:sy n="108" d="100"/>
        </p:scale>
        <p:origin x="-712" y="-104"/>
      </p:cViewPr>
      <p:guideLst>
        <p:guide orient="horz" pos="1219"/>
        <p:guide orient="horz" pos="147"/>
        <p:guide orient="horz"/>
        <p:guide pos="339"/>
        <p:guide pos="56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jpg>
</file>

<file path=ppt/media/image5.jpg>
</file>

<file path=ppt/media/image6.jp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E9266A-FD8F-4617-AEF8-4083DF7CAB64}" type="datetimeFigureOut">
              <a:rPr lang="nl-NL" smtClean="0"/>
              <a:pPr/>
              <a:t>6/24/16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A56CC-674B-460E-A330-6DC225D00FBC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709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A56CC-674B-460E-A330-6DC225D00FBC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9411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A56CC-674B-460E-A330-6DC225D00FBC}" type="slidenum">
              <a:rPr lang="nl-NL" smtClean="0"/>
              <a:pPr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4478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A56CC-674B-460E-A330-6DC225D00FBC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9411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A56CC-674B-460E-A330-6DC225D00FBC}" type="slidenum">
              <a:rPr lang="nl-NL" smtClean="0"/>
              <a:pPr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1082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A56CC-674B-460E-A330-6DC225D00FBC}" type="slidenum">
              <a:rPr lang="nl-NL" smtClean="0"/>
              <a:pPr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9411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3" y="230188"/>
            <a:ext cx="8442796" cy="839787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76508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Tijdelijke aanduiding voor afbeelding 24"/>
          <p:cNvSpPr>
            <a:spLocks noGrp="1" noChangeAspect="1"/>
          </p:cNvSpPr>
          <p:nvPr>
            <p:ph type="pic" sz="quarter" idx="19"/>
          </p:nvPr>
        </p:nvSpPr>
        <p:spPr bwMode="auto">
          <a:xfrm>
            <a:off x="6308818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 bwMode="auto">
          <a:xfrm>
            <a:off x="4714655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120492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Tijdelijke aanduiding voor tekst 4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485775" y="1616400"/>
            <a:ext cx="8447088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Ondertitel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478633" y="2262386"/>
            <a:ext cx="8447087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 rIns="90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Datum, Auteursnaam</a:t>
            </a:r>
          </a:p>
        </p:txBody>
      </p:sp>
    </p:spTree>
    <p:extLst>
      <p:ext uri="{BB962C8B-B14F-4D97-AF65-F5344CB8AC3E}">
        <p14:creationId xmlns:p14="http://schemas.microsoft.com/office/powerpoint/2010/main" val="4239833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vierkant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38" y="230188"/>
            <a:ext cx="3276000" cy="1353086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3900006" y="226800"/>
            <a:ext cx="5040000" cy="57358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495302" y="1840012"/>
            <a:ext cx="3276600" cy="4122638"/>
          </a:xfrm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 smtClean="0"/>
              <a:t>Klik om de modelstijlen te bewerken</a:t>
            </a:r>
          </a:p>
        </p:txBody>
      </p:sp>
    </p:spTree>
    <p:extLst>
      <p:ext uri="{BB962C8B-B14F-4D97-AF65-F5344CB8AC3E}">
        <p14:creationId xmlns:p14="http://schemas.microsoft.com/office/powerpoint/2010/main" val="4107234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foto's met ond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537619" y="1933314"/>
            <a:ext cx="2639660" cy="262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dirty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3418212" y="1933314"/>
            <a:ext cx="2639660" cy="262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8"/>
          </p:nvPr>
        </p:nvSpPr>
        <p:spPr>
          <a:xfrm>
            <a:off x="6298805" y="1933314"/>
            <a:ext cx="2639660" cy="262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9"/>
          </p:nvPr>
        </p:nvSpPr>
        <p:spPr>
          <a:xfrm>
            <a:off x="490538" y="4610101"/>
            <a:ext cx="2752725" cy="360000"/>
          </a:xfrm>
        </p:spPr>
        <p:txBody>
          <a:bodyPr wrap="non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8" name="Tijdelijke aanduiding voor tekst 6"/>
          <p:cNvSpPr>
            <a:spLocks noGrp="1"/>
          </p:cNvSpPr>
          <p:nvPr>
            <p:ph type="body" sz="quarter" idx="20"/>
          </p:nvPr>
        </p:nvSpPr>
        <p:spPr>
          <a:xfrm>
            <a:off x="3366170" y="4610101"/>
            <a:ext cx="2752725" cy="360000"/>
          </a:xfrm>
        </p:spPr>
        <p:txBody>
          <a:bodyPr wrap="non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9" name="Tijdelijke aanduiding voor tekst 6"/>
          <p:cNvSpPr>
            <a:spLocks noGrp="1"/>
          </p:cNvSpPr>
          <p:nvPr>
            <p:ph type="body" sz="quarter" idx="21"/>
          </p:nvPr>
        </p:nvSpPr>
        <p:spPr>
          <a:xfrm>
            <a:off x="6241802" y="4610101"/>
            <a:ext cx="2752725" cy="360000"/>
          </a:xfrm>
        </p:spPr>
        <p:txBody>
          <a:bodyPr wrap="non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10" name="Tijdelijke aanduiding voor tekst 6"/>
          <p:cNvSpPr>
            <a:spLocks noGrp="1"/>
          </p:cNvSpPr>
          <p:nvPr>
            <p:ph type="body" sz="quarter" idx="22"/>
          </p:nvPr>
        </p:nvSpPr>
        <p:spPr>
          <a:xfrm>
            <a:off x="490538" y="4985219"/>
            <a:ext cx="2752725" cy="360000"/>
          </a:xfrm>
        </p:spPr>
        <p:txBody>
          <a:bodyPr wrap="squar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11" name="Tijdelijke aanduiding voor tekst 6"/>
          <p:cNvSpPr>
            <a:spLocks noGrp="1"/>
          </p:cNvSpPr>
          <p:nvPr>
            <p:ph type="body" sz="quarter" idx="23"/>
          </p:nvPr>
        </p:nvSpPr>
        <p:spPr>
          <a:xfrm>
            <a:off x="3365675" y="4985219"/>
            <a:ext cx="2752725" cy="360000"/>
          </a:xfrm>
        </p:spPr>
        <p:txBody>
          <a:bodyPr wrap="squar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  <p:sp>
        <p:nvSpPr>
          <p:cNvPr id="12" name="Tijdelijke aanduiding voor tekst 6"/>
          <p:cNvSpPr>
            <a:spLocks noGrp="1"/>
          </p:cNvSpPr>
          <p:nvPr>
            <p:ph type="body" sz="quarter" idx="24"/>
          </p:nvPr>
        </p:nvSpPr>
        <p:spPr>
          <a:xfrm>
            <a:off x="6241802" y="4985219"/>
            <a:ext cx="2752725" cy="360000"/>
          </a:xfrm>
        </p:spPr>
        <p:txBody>
          <a:bodyPr wrap="squar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 smtClean="0"/>
              <a:t>Klik om de modelstijl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91031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et 2 vierkante fot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536399" y="1929600"/>
            <a:ext cx="4104000" cy="4027383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6161" y="1929600"/>
            <a:ext cx="4104000" cy="40330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432627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et grot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536400" y="1402557"/>
            <a:ext cx="8402400" cy="4552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8015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taande foto's zonde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/>
          </p:cNvSpPr>
          <p:nvPr>
            <p:ph type="pic" sz="quarter" idx="16"/>
          </p:nvPr>
        </p:nvSpPr>
        <p:spPr>
          <a:xfrm>
            <a:off x="536400" y="233362"/>
            <a:ext cx="4011352" cy="57204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afbeelding 24"/>
          <p:cNvSpPr>
            <a:spLocks noGrp="1"/>
          </p:cNvSpPr>
          <p:nvPr>
            <p:ph type="pic" sz="quarter" idx="17"/>
          </p:nvPr>
        </p:nvSpPr>
        <p:spPr>
          <a:xfrm>
            <a:off x="4827265" y="233362"/>
            <a:ext cx="4104000" cy="571955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04470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beeldvu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 bwMode="gray">
          <a:xfrm>
            <a:off x="0" y="0"/>
            <a:ext cx="9143999" cy="685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 bwMode="white">
          <a:xfrm>
            <a:off x="491642" y="230188"/>
            <a:ext cx="8442796" cy="840125"/>
          </a:xfrm>
          <a:noFill/>
          <a:ln w="0">
            <a:gradFill>
              <a:gsLst>
                <a:gs pos="0">
                  <a:schemeClr val="bg1"/>
                </a:gs>
                <a:gs pos="1000">
                  <a:schemeClr val="bg1">
                    <a:alpha val="0"/>
                  </a:schemeClr>
                </a:gs>
                <a:gs pos="99000">
                  <a:srgbClr val="FFFFFF">
                    <a:alpha val="0"/>
                  </a:srgbClr>
                </a:gs>
                <a:gs pos="100000">
                  <a:schemeClr val="bg1"/>
                </a:gs>
              </a:gsLst>
              <a:lin ang="5400000" scaled="0"/>
            </a:gra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26628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1582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40125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37321" y="1752600"/>
            <a:ext cx="8601903" cy="4314825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61377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200" y="230187"/>
            <a:ext cx="8442796" cy="838800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5" name="Tijdelijke aanduiding voor tabel 4"/>
          <p:cNvSpPr>
            <a:spLocks noGrp="1"/>
          </p:cNvSpPr>
          <p:nvPr>
            <p:ph type="tbl" sz="quarter" idx="10"/>
          </p:nvPr>
        </p:nvSpPr>
        <p:spPr>
          <a:xfrm>
            <a:off x="538163" y="1933575"/>
            <a:ext cx="8398089" cy="40284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9337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/tussenslide met rond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200" y="230188"/>
            <a:ext cx="3276000" cy="1353086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3887699" y="224477"/>
            <a:ext cx="5040000" cy="5040000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8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495301" y="1835250"/>
            <a:ext cx="3276600" cy="4127400"/>
          </a:xfrm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 smtClean="0"/>
              <a:t>Klik om de modelstijlen te bewerken</a:t>
            </a:r>
          </a:p>
        </p:txBody>
      </p:sp>
    </p:spTree>
    <p:extLst>
      <p:ext uri="{BB962C8B-B14F-4D97-AF65-F5344CB8AC3E}">
        <p14:creationId xmlns:p14="http://schemas.microsoft.com/office/powerpoint/2010/main" val="3203450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39787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8521188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3301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slide met meerder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200" y="230188"/>
            <a:ext cx="3276000" cy="1353086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8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495301" y="1835250"/>
            <a:ext cx="3276600" cy="3657600"/>
          </a:xfrm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 smtClean="0"/>
              <a:t>Klik om de modelstijlen te bewerken</a:t>
            </a:r>
          </a:p>
        </p:txBody>
      </p:sp>
      <p:sp>
        <p:nvSpPr>
          <p:cNvPr id="1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3887699" y="224477"/>
            <a:ext cx="5040000" cy="5040000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800901" y="6127845"/>
            <a:ext cx="5141487" cy="614149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nl-NL" sz="1000" dirty="0" smtClean="0">
                <a:solidFill>
                  <a:schemeClr val="accent3"/>
                </a:solidFill>
              </a:rPr>
              <a:t>Ruimte</a:t>
            </a:r>
            <a:r>
              <a:rPr lang="nl-NL" sz="1000" baseline="0" dirty="0" smtClean="0">
                <a:solidFill>
                  <a:schemeClr val="accent3"/>
                </a:solidFill>
              </a:rPr>
              <a:t> voor partnerlogo’s </a:t>
            </a:r>
            <a:br>
              <a:rPr lang="nl-NL" sz="1000" baseline="0" dirty="0" smtClean="0">
                <a:solidFill>
                  <a:schemeClr val="accent3"/>
                </a:solidFill>
              </a:rPr>
            </a:br>
            <a:r>
              <a:rPr lang="nl-NL" sz="800" baseline="0" dirty="0" smtClean="0">
                <a:solidFill>
                  <a:schemeClr val="accent3"/>
                </a:solidFill>
              </a:rPr>
              <a:t>(plaats een wit vlak achter de logo’s om deze tekst en het kader te verbergen)</a:t>
            </a:r>
            <a:endParaRPr lang="nl-NL" sz="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264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tekstk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  <p:sp>
        <p:nvSpPr>
          <p:cNvPr id="4" name="Tijdelijke aanduiding voor tekst 6"/>
          <p:cNvSpPr>
            <a:spLocks noGrp="1"/>
          </p:cNvSpPr>
          <p:nvPr>
            <p:ph type="body" sz="quarter" idx="11"/>
          </p:nvPr>
        </p:nvSpPr>
        <p:spPr>
          <a:xfrm>
            <a:off x="4793357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</p:spTree>
    <p:extLst>
      <p:ext uri="{BB962C8B-B14F-4D97-AF65-F5344CB8AC3E}">
        <p14:creationId xmlns:p14="http://schemas.microsoft.com/office/powerpoint/2010/main" val="1270493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kader met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6161" y="1929600"/>
            <a:ext cx="4104000" cy="40330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smtClean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295017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kader met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  <p:sp>
        <p:nvSpPr>
          <p:cNvPr id="6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791075" y="1752600"/>
            <a:ext cx="4140000" cy="4314825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95406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kader met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</p:txBody>
      </p:sp>
      <p:sp>
        <p:nvSpPr>
          <p:cNvPr id="5" name="Tijdelijke aanduiding voor tabel 4"/>
          <p:cNvSpPr>
            <a:spLocks noGrp="1"/>
          </p:cNvSpPr>
          <p:nvPr>
            <p:ph type="tbl" sz="quarter" idx="11"/>
          </p:nvPr>
        </p:nvSpPr>
        <p:spPr>
          <a:xfrm>
            <a:off x="4791075" y="1933575"/>
            <a:ext cx="4140000" cy="40284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8394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o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8" name="Tijdelijke aanduiding voor SmartArt 7"/>
          <p:cNvSpPr>
            <a:spLocks noGrp="1"/>
          </p:cNvSpPr>
          <p:nvPr>
            <p:ph type="dgm" sz="quarter" idx="10"/>
          </p:nvPr>
        </p:nvSpPr>
        <p:spPr>
          <a:xfrm>
            <a:off x="538163" y="1828800"/>
            <a:ext cx="8404225" cy="4133850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60759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035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slide meerder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76508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20"/>
          </p:nvPr>
        </p:nvSpPr>
        <p:spPr bwMode="auto">
          <a:xfrm>
            <a:off x="6308818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ijdelijke aanduiding voor afbeelding 24"/>
          <p:cNvSpPr>
            <a:spLocks noGrp="1" noChangeAspect="1"/>
          </p:cNvSpPr>
          <p:nvPr>
            <p:ph type="pic" sz="quarter" idx="21"/>
          </p:nvPr>
        </p:nvSpPr>
        <p:spPr bwMode="auto">
          <a:xfrm>
            <a:off x="4714655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120492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14" name="Tijdelijke aanduiding voor tekst 4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485775" y="1616400"/>
            <a:ext cx="8447088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Ondertitel</a:t>
            </a:r>
          </a:p>
        </p:txBody>
      </p:sp>
      <p:sp>
        <p:nvSpPr>
          <p:cNvPr id="15" name="Tijdelijke aanduiding voor tekst 4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476251" y="2262386"/>
            <a:ext cx="8447087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 rIns="90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Datum, Auteursnaam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3800901" y="6127845"/>
            <a:ext cx="5141487" cy="614149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nl-NL" sz="1000" dirty="0" smtClean="0">
                <a:solidFill>
                  <a:schemeClr val="accent3"/>
                </a:solidFill>
              </a:rPr>
              <a:t>Ruimte</a:t>
            </a:r>
            <a:r>
              <a:rPr lang="nl-NL" sz="1000" baseline="0" dirty="0" smtClean="0">
                <a:solidFill>
                  <a:schemeClr val="accent3"/>
                </a:solidFill>
              </a:rPr>
              <a:t> voor partnerlogo’s </a:t>
            </a:r>
            <a:br>
              <a:rPr lang="nl-NL" sz="1000" baseline="0" dirty="0" smtClean="0">
                <a:solidFill>
                  <a:schemeClr val="accent3"/>
                </a:solidFill>
              </a:rPr>
            </a:br>
            <a:r>
              <a:rPr lang="nl-NL" sz="800" baseline="0" dirty="0" smtClean="0">
                <a:solidFill>
                  <a:schemeClr val="accent3"/>
                </a:solidFill>
              </a:rPr>
              <a:t>(plaats een wit vlak achter de logo’s om deze tekst en het kader te verbergen)</a:t>
            </a:r>
            <a:endParaRPr lang="nl-NL" sz="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516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>
          <a:blip r:embed="rId2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491642" y="230188"/>
            <a:ext cx="8442796" cy="839787"/>
          </a:xfrm>
          <a:prstGeom prst="rect">
            <a:avLst/>
          </a:prstGeom>
          <a:noFill/>
          <a:ln w="0">
            <a:gradFill>
              <a:gsLst>
                <a:gs pos="0">
                  <a:schemeClr val="tx1"/>
                </a:gs>
                <a:gs pos="1000">
                  <a:schemeClr val="tx1">
                    <a:alpha val="0"/>
                  </a:schemeClr>
                </a:gs>
                <a:gs pos="99000">
                  <a:srgbClr val="005172">
                    <a:alpha val="0"/>
                  </a:srgbClr>
                </a:gs>
                <a:gs pos="100000">
                  <a:schemeClr val="tx1"/>
                </a:gs>
              </a:gsLst>
              <a:lin ang="5400000" scaled="0"/>
            </a:gradFill>
          </a:ln>
          <a:extLst/>
        </p:spPr>
        <p:txBody>
          <a:bodyPr vert="horz" wrap="square" lIns="18000" tIns="0" rIns="91440" bIns="324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nl-NL" dirty="0" smtClean="0"/>
              <a:t>Klik om de stijl te bewerken</a:t>
            </a:r>
          </a:p>
        </p:txBody>
      </p:sp>
      <p:sp>
        <p:nvSpPr>
          <p:cNvPr id="1028" name="Tijdelijke aanduiding voor tekst 23"/>
          <p:cNvSpPr>
            <a:spLocks noGrp="1"/>
          </p:cNvSpPr>
          <p:nvPr>
            <p:ph type="body" idx="1"/>
          </p:nvPr>
        </p:nvSpPr>
        <p:spPr bwMode="auto">
          <a:xfrm>
            <a:off x="421200" y="1843200"/>
            <a:ext cx="8521188" cy="408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</a:p>
          <a:p>
            <a:pPr lvl="4"/>
            <a:endParaRPr lang="nl-NL" dirty="0" smtClean="0"/>
          </a:p>
        </p:txBody>
      </p:sp>
      <p:pic>
        <p:nvPicPr>
          <p:cNvPr id="2" name="Picture 1"/>
          <p:cNvPicPr>
            <a:picLocks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7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68" r:id="rId8"/>
    <p:sldLayoutId id="2147483664" r:id="rId9"/>
    <p:sldLayoutId id="2147483653" r:id="rId10"/>
    <p:sldLayoutId id="2147483655" r:id="rId11"/>
    <p:sldLayoutId id="2147483656" r:id="rId12"/>
    <p:sldLayoutId id="2147483657" r:id="rId13"/>
    <p:sldLayoutId id="2147483659" r:id="rId14"/>
    <p:sldLayoutId id="2147483660" r:id="rId15"/>
    <p:sldLayoutId id="2147483661" r:id="rId16"/>
    <p:sldLayoutId id="2147483663" r:id="rId17"/>
    <p:sldLayoutId id="2147483665" r:id="rId18"/>
    <p:sldLayoutId id="2147483654" r:id="rId19"/>
    <p:sldLayoutId id="2147483666" r:id="rId20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fontAlgn="base">
        <a:lnSpc>
          <a:spcPts val="4000"/>
        </a:lnSpc>
        <a:spcBef>
          <a:spcPct val="0"/>
        </a:spcBef>
        <a:spcAft>
          <a:spcPct val="0"/>
        </a:spcAft>
        <a:defRPr sz="3000" kern="1200">
          <a:solidFill>
            <a:schemeClr val="bg2"/>
          </a:solidFill>
          <a:latin typeface="Verdana" pitchFamily="34" charset="0"/>
          <a:ea typeface="+mj-ea"/>
          <a:cs typeface="+mj-cs"/>
        </a:defRPr>
      </a:lvl1pPr>
      <a:lvl2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2pPr>
      <a:lvl3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3pPr>
      <a:lvl4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4pPr>
      <a:lvl5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5pPr>
      <a:lvl6pPr marL="4572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6pPr>
      <a:lvl7pPr marL="9144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7pPr>
      <a:lvl8pPr marL="13716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8pPr>
      <a:lvl9pPr marL="18288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9pPr>
    </p:titleStyle>
    <p:bodyStyle>
      <a:lvl1pPr marL="252413" indent="-252413" algn="l" rtl="0" fontAlgn="base">
        <a:lnSpc>
          <a:spcPts val="2500"/>
        </a:lnSpc>
        <a:spcBef>
          <a:spcPts val="1200"/>
        </a:spcBef>
        <a:spcAft>
          <a:spcPct val="0"/>
        </a:spcAft>
        <a:buClr>
          <a:schemeClr val="bg2"/>
        </a:buClr>
        <a:buSzPct val="140000"/>
        <a:buFont typeface="Wingdings" pitchFamily="2" charset="2"/>
        <a:buChar char="§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1pPr>
      <a:lvl2pPr marL="982663" indent="-285750" algn="l" rtl="0" fontAlgn="base">
        <a:lnSpc>
          <a:spcPts val="2500"/>
        </a:lnSpc>
        <a:spcBef>
          <a:spcPts val="1000"/>
        </a:spcBef>
        <a:spcAft>
          <a:spcPct val="0"/>
        </a:spcAft>
        <a:buClr>
          <a:schemeClr val="bg2"/>
        </a:buClr>
        <a:buSzPct val="115000"/>
        <a:buFont typeface="Verdana" pitchFamily="34" charset="0"/>
        <a:buChar char="●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2pPr>
      <a:lvl3pPr marL="1879600" indent="-319088" algn="l" rtl="0" fontAlgn="base">
        <a:lnSpc>
          <a:spcPts val="2500"/>
        </a:lnSpc>
        <a:spcBef>
          <a:spcPts val="1000"/>
        </a:spcBef>
        <a:spcAft>
          <a:spcPct val="0"/>
        </a:spcAft>
        <a:buSzPct val="115000"/>
        <a:buFont typeface="Verdana" pitchFamily="34" charset="0"/>
        <a:buChar char="●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3pPr>
      <a:lvl4pPr marL="2692400" indent="-360363" algn="l" rtl="0" fontAlgn="base">
        <a:lnSpc>
          <a:spcPts val="2500"/>
        </a:lnSpc>
        <a:spcBef>
          <a:spcPct val="20000"/>
        </a:spcBef>
        <a:spcAft>
          <a:spcPct val="0"/>
        </a:spcAft>
        <a:buSzPct val="115000"/>
        <a:buFont typeface="Verdana" pitchFamily="34" charset="0"/>
        <a:buChar char="●"/>
        <a:defRPr sz="2200" kern="1200" baseline="0">
          <a:solidFill>
            <a:schemeClr val="bg2"/>
          </a:solidFill>
          <a:latin typeface="Verdana" pitchFamily="34" charset="0"/>
          <a:ea typeface="+mn-ea"/>
          <a:cs typeface="+mn-cs"/>
        </a:defRPr>
      </a:lvl4pPr>
      <a:lvl5pPr marL="3405188" indent="-352425" algn="l" rtl="0" fontAlgn="base">
        <a:lnSpc>
          <a:spcPts val="2500"/>
        </a:lnSpc>
        <a:spcBef>
          <a:spcPct val="20000"/>
        </a:spcBef>
        <a:spcAft>
          <a:spcPct val="0"/>
        </a:spcAft>
        <a:buSzPct val="115000"/>
        <a:buFont typeface="Verdana" pitchFamily="34" charset="0"/>
        <a:buChar char="●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png"/><Relationship Id="rId3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3" y="230188"/>
            <a:ext cx="8442796" cy="791650"/>
          </a:xfrm>
        </p:spPr>
        <p:txBody>
          <a:bodyPr/>
          <a:lstStyle/>
          <a:p>
            <a:r>
              <a:rPr lang="nl-NL" dirty="0" smtClean="0"/>
              <a:t>Farmhack.nl</a:t>
            </a:r>
            <a:endParaRPr lang="nl-NL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20" name="Tijdelijke aanduiding voor afbeelding 19"/>
          <p:cNvPicPr>
            <a:picLocks noGrp="1" noChangeAspect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7" name="Tijdelijke aanduiding voor afbeelding 16"/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6" name="Tijdelijke aanduiding voor afbeelding 15"/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ijdelijke aanduiding voor tekst 3"/>
          <p:cNvSpPr>
            <a:spLocks noGrp="1"/>
          </p:cNvSpPr>
          <p:nvPr>
            <p:ph type="body" sz="quarter" idx="17"/>
          </p:nvPr>
        </p:nvSpPr>
        <p:spPr>
          <a:xfrm>
            <a:off x="485775" y="1123342"/>
            <a:ext cx="8447088" cy="371475"/>
          </a:xfrm>
        </p:spPr>
        <p:txBody>
          <a:bodyPr/>
          <a:lstStyle/>
          <a:p>
            <a:r>
              <a:rPr lang="nl-NL" dirty="0" smtClean="0"/>
              <a:t>Drones, satellieten en gewasbescherming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nl-NL" dirty="0" smtClean="0"/>
              <a:t>Gerbert Roerink</a:t>
            </a:r>
          </a:p>
          <a:p>
            <a:r>
              <a:rPr lang="nl-NL" sz="1200" dirty="0" smtClean="0"/>
              <a:t>Gerbert.roerink@wur.nl</a:t>
            </a:r>
          </a:p>
        </p:txBody>
      </p:sp>
    </p:spTree>
    <p:extLst>
      <p:ext uri="{BB962C8B-B14F-4D97-AF65-F5344CB8AC3E}">
        <p14:creationId xmlns:p14="http://schemas.microsoft.com/office/powerpoint/2010/main" val="752027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200x suikerbieten groeicurves 2013</a:t>
            </a:r>
            <a:endParaRPr lang="nl-N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1581832"/>
            <a:ext cx="8427879" cy="3882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5972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Gemeten suikerbieten opbrengst</a:t>
            </a:r>
            <a:endParaRPr lang="nl-NL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485" y="1162277"/>
            <a:ext cx="4078286" cy="4977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3310" y="1162277"/>
            <a:ext cx="4092347" cy="4983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8647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40125"/>
          </a:xfrm>
        </p:spPr>
        <p:txBody>
          <a:bodyPr/>
          <a:lstStyle/>
          <a:p>
            <a:r>
              <a:rPr lang="nl-NL" dirty="0" smtClean="0"/>
              <a:t>Gemeten opbrengst </a:t>
            </a:r>
            <a:r>
              <a:rPr lang="nl-NL" dirty="0" err="1" smtClean="0"/>
              <a:t>vs</a:t>
            </a:r>
            <a:r>
              <a:rPr lang="nl-NL" dirty="0" smtClean="0"/>
              <a:t> Groenmonitor</a:t>
            </a:r>
            <a:endParaRPr lang="nl-NL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93" y="1321254"/>
            <a:ext cx="3861146" cy="3642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321254"/>
            <a:ext cx="3867701" cy="3642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4220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Specifieke dagen in groeiseizoen</a:t>
            </a:r>
            <a:endParaRPr lang="nl-NL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71" y="1269320"/>
            <a:ext cx="4572000" cy="3163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143" y="3133952"/>
            <a:ext cx="4572000" cy="3157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6333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40125"/>
          </a:xfrm>
        </p:spPr>
        <p:txBody>
          <a:bodyPr/>
          <a:lstStyle/>
          <a:p>
            <a:r>
              <a:rPr lang="nl-NL" dirty="0" smtClean="0"/>
              <a:t>Boodschap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21200" y="1219200"/>
            <a:ext cx="8156743" cy="4705649"/>
          </a:xfrm>
        </p:spPr>
        <p:txBody>
          <a:bodyPr/>
          <a:lstStyle/>
          <a:p>
            <a:r>
              <a:rPr lang="nl-NL" dirty="0" smtClean="0"/>
              <a:t>Satellietsignaal (bijv. NDVI) moet “vertaald” worden naar agronomische grootheden</a:t>
            </a:r>
          </a:p>
          <a:p>
            <a:pPr lvl="1"/>
            <a:r>
              <a:rPr lang="nl-NL" dirty="0" smtClean="0"/>
              <a:t>Opbrengst (ton/ha)</a:t>
            </a:r>
          </a:p>
          <a:p>
            <a:pPr lvl="1"/>
            <a:r>
              <a:rPr lang="nl-NL" dirty="0" smtClean="0"/>
              <a:t>Graslengte</a:t>
            </a:r>
          </a:p>
          <a:p>
            <a:pPr lvl="1"/>
            <a:r>
              <a:rPr lang="nl-NL" dirty="0" smtClean="0"/>
              <a:t>Specifieke dagen in het groeiseizoen</a:t>
            </a:r>
          </a:p>
          <a:p>
            <a:endParaRPr lang="nl-NL" dirty="0" smtClean="0"/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61230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/>
              <a:t>Boodschap aan Farmhack.nl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smtClean="0"/>
              <a:t>Bouw apps die het mogelijk maken </a:t>
            </a:r>
            <a:r>
              <a:rPr lang="nl-NL" dirty="0" smtClean="0"/>
              <a:t>om</a:t>
            </a:r>
            <a:endParaRPr lang="nl-NL" dirty="0" smtClean="0"/>
          </a:p>
          <a:p>
            <a:pPr lvl="1"/>
            <a:r>
              <a:rPr lang="nl-NL" dirty="0" smtClean="0"/>
              <a:t>Taakkaarten produceren</a:t>
            </a:r>
          </a:p>
          <a:p>
            <a:pPr lvl="1"/>
            <a:r>
              <a:rPr lang="nl-NL" dirty="0" smtClean="0"/>
              <a:t>Vergelijken </a:t>
            </a:r>
            <a:r>
              <a:rPr lang="nl-NL" dirty="0" smtClean="0"/>
              <a:t>in tijd en </a:t>
            </a:r>
            <a:r>
              <a:rPr lang="nl-NL" dirty="0" smtClean="0"/>
              <a:t>ruimte (tool voor studieclubs)</a:t>
            </a:r>
            <a:endParaRPr lang="nl-NL" dirty="0" smtClean="0"/>
          </a:p>
          <a:p>
            <a:pPr lvl="1"/>
            <a:r>
              <a:rPr lang="nl-NL" dirty="0" smtClean="0"/>
              <a:t>Vertalen naar agronomische grootheden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60466" y="1387474"/>
            <a:ext cx="184666" cy="320601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>
              <a:lnSpc>
                <a:spcPts val="1800"/>
              </a:lnSpc>
            </a:pPr>
            <a:endParaRPr lang="en-US" sz="1400" dirty="0" err="1" smtClean="0">
              <a:latin typeface="Verdana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19458" y="1587364"/>
            <a:ext cx="184666" cy="320601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>
              <a:lnSpc>
                <a:spcPts val="1800"/>
              </a:lnSpc>
            </a:pPr>
            <a:endParaRPr lang="en-US" sz="1400" dirty="0" err="1" smtClean="0"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080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8882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nl-NL" dirty="0" smtClean="0"/>
              <a:t>Boodschap aan Farmhack.nl</a:t>
            </a:r>
            <a:endParaRPr lang="nl-NL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95" y="1203505"/>
            <a:ext cx="5763003" cy="479779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12676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Verschillende sensoren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8521188" cy="2714980"/>
          </a:xfrm>
        </p:spPr>
        <p:txBody>
          <a:bodyPr/>
          <a:lstStyle/>
          <a:p>
            <a:r>
              <a:rPr lang="nl-NL" dirty="0" smtClean="0"/>
              <a:t>Veldwaarnemingen</a:t>
            </a:r>
          </a:p>
          <a:p>
            <a:pPr lvl="1"/>
            <a:r>
              <a:rPr lang="nl-NL" dirty="0" smtClean="0"/>
              <a:t>Observaties</a:t>
            </a:r>
          </a:p>
          <a:p>
            <a:pPr lvl="1"/>
            <a:r>
              <a:rPr lang="nl-NL" dirty="0" smtClean="0"/>
              <a:t>Trekker sensoren</a:t>
            </a:r>
            <a:endParaRPr lang="nl-NL" dirty="0"/>
          </a:p>
          <a:p>
            <a:r>
              <a:rPr lang="nl-NL" dirty="0" smtClean="0"/>
              <a:t>Drones, luchtfoto’s</a:t>
            </a:r>
          </a:p>
          <a:p>
            <a:r>
              <a:rPr lang="nl-NL" dirty="0" smtClean="0"/>
              <a:t>Satellietbeelden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2961414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Meeste recente satellietbeeld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21200" y="1138563"/>
            <a:ext cx="8521188" cy="4089600"/>
          </a:xfrm>
        </p:spPr>
        <p:txBody>
          <a:bodyPr/>
          <a:lstStyle/>
          <a:p>
            <a:r>
              <a:rPr lang="nl-NL" dirty="0" smtClean="0"/>
              <a:t>DMC-satelliet 22 juni 2016</a:t>
            </a:r>
            <a:endParaRPr lang="nl-NL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410" y="1621968"/>
            <a:ext cx="2682647" cy="5035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920" y="2044304"/>
            <a:ext cx="4181475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/>
          <p:cNvCxnSpPr/>
          <p:nvPr/>
        </p:nvCxnSpPr>
        <p:spPr>
          <a:xfrm flipH="1">
            <a:off x="2884714" y="2044304"/>
            <a:ext cx="1153206" cy="677125"/>
          </a:xfrm>
          <a:prstGeom prst="line">
            <a:avLst/>
          </a:prstGeom>
          <a:ln w="158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2884714" y="2830286"/>
            <a:ext cx="1153207" cy="3405018"/>
          </a:xfrm>
          <a:prstGeom prst="line">
            <a:avLst/>
          </a:prstGeom>
          <a:ln w="158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884715" y="2721429"/>
            <a:ext cx="92528" cy="10885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6374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40125"/>
          </a:xfrm>
        </p:spPr>
        <p:txBody>
          <a:bodyPr/>
          <a:lstStyle/>
          <a:p>
            <a:r>
              <a:rPr lang="nl-NL" dirty="0" smtClean="0"/>
              <a:t>Meeste recente onbewolkte satellietbeeld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21200" y="1138563"/>
            <a:ext cx="8521188" cy="4089600"/>
          </a:xfrm>
        </p:spPr>
        <p:txBody>
          <a:bodyPr/>
          <a:lstStyle/>
          <a:p>
            <a:r>
              <a:rPr lang="nl-NL" dirty="0" smtClean="0"/>
              <a:t>Spot-satelliet 5 juni 2016</a:t>
            </a:r>
            <a:endParaRPr lang="nl-NL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2884714" y="2044304"/>
            <a:ext cx="1153206" cy="677125"/>
          </a:xfrm>
          <a:prstGeom prst="line">
            <a:avLst/>
          </a:prstGeom>
          <a:ln w="158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2884714" y="2830286"/>
            <a:ext cx="1153207" cy="3405018"/>
          </a:xfrm>
          <a:prstGeom prst="line">
            <a:avLst/>
          </a:prstGeom>
          <a:ln w="158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884715" y="2721429"/>
            <a:ext cx="92528" cy="10885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l-N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89" y="1589413"/>
            <a:ext cx="7676444" cy="5090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8333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90" y="1589414"/>
            <a:ext cx="7676443" cy="5052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NDVI vegetatie index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21200" y="1138563"/>
            <a:ext cx="4673314" cy="1365151"/>
          </a:xfrm>
        </p:spPr>
        <p:txBody>
          <a:bodyPr/>
          <a:lstStyle/>
          <a:p>
            <a:pPr marL="0" indent="0">
              <a:buNone/>
            </a:pPr>
            <a:r>
              <a:rPr lang="nl-NL" dirty="0" smtClean="0">
                <a:solidFill>
                  <a:schemeClr val="accent6"/>
                </a:solidFill>
              </a:rPr>
              <a:t>Spot-satelliet 5 juni 2016</a:t>
            </a:r>
            <a:endParaRPr lang="nl-NL" dirty="0">
              <a:solidFill>
                <a:schemeClr val="accent6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2144486" y="1767625"/>
            <a:ext cx="1610745" cy="540146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1937657" y="2939143"/>
            <a:ext cx="1817575" cy="3524307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5231" y="1767625"/>
            <a:ext cx="4733925" cy="469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2"/>
          <p:cNvSpPr txBox="1">
            <a:spLocks/>
          </p:cNvSpPr>
          <p:nvPr/>
        </p:nvSpPr>
        <p:spPr bwMode="auto">
          <a:xfrm>
            <a:off x="3761904" y="1767625"/>
            <a:ext cx="4433829" cy="204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2413" indent="-252413" algn="l" rtl="0" fontAlgn="base">
              <a:lnSpc>
                <a:spcPts val="2500"/>
              </a:lnSpc>
              <a:spcBef>
                <a:spcPts val="1200"/>
              </a:spcBef>
              <a:spcAft>
                <a:spcPct val="0"/>
              </a:spcAft>
              <a:buClr>
                <a:schemeClr val="bg2"/>
              </a:buClr>
              <a:buSzPct val="140000"/>
              <a:buFont typeface="Wingdings" pitchFamily="2" charset="2"/>
              <a:buChar char="§"/>
              <a:defRPr sz="2200" kern="120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1pPr>
            <a:lvl2pPr marL="982663" indent="-285750" algn="l" rtl="0" fontAlgn="base">
              <a:lnSpc>
                <a:spcPts val="2500"/>
              </a:lnSpc>
              <a:spcBef>
                <a:spcPts val="1000"/>
              </a:spcBef>
              <a:spcAft>
                <a:spcPct val="0"/>
              </a:spcAft>
              <a:buClr>
                <a:schemeClr val="bg2"/>
              </a:buClr>
              <a:buSzPct val="115000"/>
              <a:buFont typeface="Verdana" pitchFamily="34" charset="0"/>
              <a:buChar char="●"/>
              <a:defRPr sz="2200" kern="120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2pPr>
            <a:lvl3pPr marL="1879600" indent="-319088" algn="l" rtl="0" fontAlgn="base">
              <a:lnSpc>
                <a:spcPts val="2500"/>
              </a:lnSpc>
              <a:spcBef>
                <a:spcPts val="1000"/>
              </a:spcBef>
              <a:spcAft>
                <a:spcPct val="0"/>
              </a:spcAft>
              <a:buSzPct val="115000"/>
              <a:buFont typeface="Verdana" pitchFamily="34" charset="0"/>
              <a:buChar char="●"/>
              <a:defRPr sz="2200" kern="120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3pPr>
            <a:lvl4pPr marL="2692400" indent="-360363" algn="l" rtl="0" fontAlgn="base">
              <a:lnSpc>
                <a:spcPts val="2500"/>
              </a:lnSpc>
              <a:spcBef>
                <a:spcPct val="20000"/>
              </a:spcBef>
              <a:spcAft>
                <a:spcPct val="0"/>
              </a:spcAft>
              <a:buSzPct val="115000"/>
              <a:buFont typeface="Verdana" pitchFamily="34" charset="0"/>
              <a:buChar char="●"/>
              <a:defRPr sz="2200" kern="1200" baseline="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4pPr>
            <a:lvl5pPr marL="3405188" indent="-352425" algn="l" rtl="0" fontAlgn="base">
              <a:lnSpc>
                <a:spcPts val="2500"/>
              </a:lnSpc>
              <a:spcBef>
                <a:spcPct val="20000"/>
              </a:spcBef>
              <a:spcAft>
                <a:spcPct val="0"/>
              </a:spcAft>
              <a:buSzPct val="115000"/>
              <a:buFont typeface="Verdana" pitchFamily="34" charset="0"/>
              <a:buChar char="●"/>
              <a:defRPr sz="2200" kern="120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 smtClean="0">
                <a:solidFill>
                  <a:schemeClr val="accent6"/>
                </a:solidFill>
              </a:rPr>
              <a:t>Drone </a:t>
            </a:r>
            <a:r>
              <a:rPr lang="nl-NL" dirty="0">
                <a:solidFill>
                  <a:schemeClr val="accent6"/>
                </a:solidFill>
              </a:rPr>
              <a:t>6</a:t>
            </a:r>
            <a:r>
              <a:rPr lang="nl-NL" dirty="0" smtClean="0">
                <a:solidFill>
                  <a:schemeClr val="accent6"/>
                </a:solidFill>
              </a:rPr>
              <a:t> juni 2016</a:t>
            </a:r>
            <a:endParaRPr lang="nl-NL" dirty="0">
              <a:solidFill>
                <a:schemeClr val="accent6"/>
              </a:solidFill>
            </a:endParaRPr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81" y="4115537"/>
            <a:ext cx="2470298" cy="2590800"/>
          </a:xfrm>
          <a:prstGeom prst="rect">
            <a:avLst/>
          </a:prstGeom>
          <a:noFill/>
          <a:ln w="25400">
            <a:solidFill>
              <a:schemeClr val="accent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5" name="Text Placeholder 2"/>
          <p:cNvSpPr txBox="1">
            <a:spLocks/>
          </p:cNvSpPr>
          <p:nvPr/>
        </p:nvSpPr>
        <p:spPr bwMode="auto">
          <a:xfrm>
            <a:off x="267381" y="4115537"/>
            <a:ext cx="4673314" cy="1365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2413" indent="-252413" algn="l" rtl="0" fontAlgn="base">
              <a:lnSpc>
                <a:spcPts val="2500"/>
              </a:lnSpc>
              <a:spcBef>
                <a:spcPts val="1200"/>
              </a:spcBef>
              <a:spcAft>
                <a:spcPct val="0"/>
              </a:spcAft>
              <a:buClr>
                <a:schemeClr val="bg2"/>
              </a:buClr>
              <a:buSzPct val="140000"/>
              <a:buFont typeface="Wingdings" pitchFamily="2" charset="2"/>
              <a:buChar char="§"/>
              <a:defRPr sz="2200" kern="120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1pPr>
            <a:lvl2pPr marL="982663" indent="-285750" algn="l" rtl="0" fontAlgn="base">
              <a:lnSpc>
                <a:spcPts val="2500"/>
              </a:lnSpc>
              <a:spcBef>
                <a:spcPts val="1000"/>
              </a:spcBef>
              <a:spcAft>
                <a:spcPct val="0"/>
              </a:spcAft>
              <a:buClr>
                <a:schemeClr val="bg2"/>
              </a:buClr>
              <a:buSzPct val="115000"/>
              <a:buFont typeface="Verdana" pitchFamily="34" charset="0"/>
              <a:buChar char="●"/>
              <a:defRPr sz="2200" kern="120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2pPr>
            <a:lvl3pPr marL="1879600" indent="-319088" algn="l" rtl="0" fontAlgn="base">
              <a:lnSpc>
                <a:spcPts val="2500"/>
              </a:lnSpc>
              <a:spcBef>
                <a:spcPts val="1000"/>
              </a:spcBef>
              <a:spcAft>
                <a:spcPct val="0"/>
              </a:spcAft>
              <a:buSzPct val="115000"/>
              <a:buFont typeface="Verdana" pitchFamily="34" charset="0"/>
              <a:buChar char="●"/>
              <a:defRPr sz="2200" kern="120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3pPr>
            <a:lvl4pPr marL="2692400" indent="-360363" algn="l" rtl="0" fontAlgn="base">
              <a:lnSpc>
                <a:spcPts val="2500"/>
              </a:lnSpc>
              <a:spcBef>
                <a:spcPct val="20000"/>
              </a:spcBef>
              <a:spcAft>
                <a:spcPct val="0"/>
              </a:spcAft>
              <a:buSzPct val="115000"/>
              <a:buFont typeface="Verdana" pitchFamily="34" charset="0"/>
              <a:buChar char="●"/>
              <a:defRPr sz="2200" kern="1200" baseline="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4pPr>
            <a:lvl5pPr marL="3405188" indent="-352425" algn="l" rtl="0" fontAlgn="base">
              <a:lnSpc>
                <a:spcPts val="2500"/>
              </a:lnSpc>
              <a:spcBef>
                <a:spcPct val="20000"/>
              </a:spcBef>
              <a:spcAft>
                <a:spcPct val="0"/>
              </a:spcAft>
              <a:buSzPct val="115000"/>
              <a:buFont typeface="Verdana" pitchFamily="34" charset="0"/>
              <a:buChar char="●"/>
              <a:defRPr sz="2200" kern="1200">
                <a:solidFill>
                  <a:schemeClr val="bg2"/>
                </a:solidFill>
                <a:latin typeface="Verdana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nl-NL" dirty="0" err="1" smtClean="0">
                <a:solidFill>
                  <a:schemeClr val="accent6"/>
                </a:solidFill>
              </a:rPr>
              <a:t>Sentinel</a:t>
            </a:r>
            <a:r>
              <a:rPr lang="nl-NL" dirty="0" smtClean="0">
                <a:solidFill>
                  <a:schemeClr val="accent6"/>
                </a:solidFill>
              </a:rPr>
              <a:t>-satelliet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dirty="0" smtClean="0">
                <a:solidFill>
                  <a:schemeClr val="accent6"/>
                </a:solidFill>
              </a:rPr>
              <a:t>7 juni 2016</a:t>
            </a:r>
            <a:endParaRPr lang="nl-NL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524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Boodschap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21200" y="1219200"/>
            <a:ext cx="8156743" cy="4705649"/>
          </a:xfrm>
        </p:spPr>
        <p:txBody>
          <a:bodyPr/>
          <a:lstStyle/>
          <a:p>
            <a:r>
              <a:rPr lang="nl-NL" dirty="0" smtClean="0"/>
              <a:t>Je wilt patronen herkennen</a:t>
            </a:r>
          </a:p>
          <a:p>
            <a:pPr lvl="1"/>
            <a:r>
              <a:rPr lang="nl-NL" dirty="0" smtClean="0"/>
              <a:t>Ruimtelijk</a:t>
            </a:r>
          </a:p>
          <a:p>
            <a:pPr lvl="1"/>
            <a:r>
              <a:rPr lang="nl-NL" dirty="0" smtClean="0"/>
              <a:t>Temporeel</a:t>
            </a:r>
          </a:p>
          <a:p>
            <a:r>
              <a:rPr lang="nl-NL" dirty="0" smtClean="0"/>
              <a:t>Je wilt percelen vergelijken met elkaar</a:t>
            </a:r>
          </a:p>
          <a:p>
            <a:r>
              <a:rPr lang="nl-NL" dirty="0" smtClean="0"/>
              <a:t>Je wilt satellietbeelden, drones, </a:t>
            </a:r>
            <a:r>
              <a:rPr lang="nl-NL" dirty="0" err="1" smtClean="0"/>
              <a:t>trekkersensoren</a:t>
            </a:r>
            <a:r>
              <a:rPr lang="nl-NL" dirty="0" smtClean="0"/>
              <a:t> niet of-of maar </a:t>
            </a:r>
            <a:r>
              <a:rPr lang="nl-NL" dirty="0" err="1" smtClean="0"/>
              <a:t>en-en</a:t>
            </a:r>
            <a:r>
              <a:rPr lang="nl-NL" dirty="0" smtClean="0"/>
              <a:t> gebruiken</a:t>
            </a:r>
          </a:p>
          <a:p>
            <a:r>
              <a:rPr lang="nl-NL" dirty="0" smtClean="0"/>
              <a:t>Beelden kunnen niet automatisch worden omgezet naar acties (taakkaarten), maar additionele </a:t>
            </a:r>
            <a:r>
              <a:rPr lang="nl-NL" dirty="0" err="1" smtClean="0"/>
              <a:t>intepretatie</a:t>
            </a:r>
            <a:r>
              <a:rPr lang="nl-NL" dirty="0" smtClean="0"/>
              <a:t> is nodig</a:t>
            </a:r>
          </a:p>
          <a:p>
            <a:endParaRPr lang="nl-NL" dirty="0" smtClean="0"/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557226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NDVI vegetatie index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421199" y="1090670"/>
                <a:ext cx="4910965" cy="4834179"/>
              </a:xfrm>
            </p:spPr>
            <p:txBody>
              <a:bodyPr/>
              <a:lstStyle/>
              <a:p>
                <a:r>
                  <a:rPr lang="nl-NL" dirty="0" smtClean="0"/>
                  <a:t>Planten absorberen het rode licht (fotosynthese) en reflecteren het NIR licht.</a:t>
                </a:r>
              </a:p>
              <a:p>
                <a:r>
                  <a:rPr lang="nl-NL" dirty="0"/>
                  <a:t>De </a:t>
                </a:r>
                <a:r>
                  <a:rPr lang="nl-NL" dirty="0" err="1"/>
                  <a:t>Normilized</a:t>
                </a:r>
                <a:r>
                  <a:rPr lang="nl-NL" dirty="0"/>
                  <a:t> </a:t>
                </a:r>
                <a:r>
                  <a:rPr lang="nl-NL" dirty="0" err="1"/>
                  <a:t>Difference</a:t>
                </a:r>
                <a:r>
                  <a:rPr lang="nl-NL" dirty="0"/>
                  <a:t> </a:t>
                </a:r>
                <a:r>
                  <a:rPr lang="nl-NL" dirty="0" err="1"/>
                  <a:t>Vegetation</a:t>
                </a:r>
                <a:r>
                  <a:rPr lang="nl-NL" dirty="0"/>
                  <a:t> Index </a:t>
                </a:r>
                <a:r>
                  <a:rPr lang="nl-NL" dirty="0" smtClean="0"/>
                  <a:t>(NDVI) is </a:t>
                </a:r>
                <a:r>
                  <a:rPr lang="nl-NL" dirty="0"/>
                  <a:t>een ratio tussen de reflecties van </a:t>
                </a:r>
                <a:r>
                  <a:rPr lang="nl-NL" dirty="0" smtClean="0"/>
                  <a:t>het rode </a:t>
                </a:r>
                <a:r>
                  <a:rPr lang="nl-NL" dirty="0"/>
                  <a:t>en NIR licht: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endParaRPr lang="en-GB" dirty="0">
                  <a:latin typeface="+mj-lt"/>
                </a:endParaRPr>
              </a:p>
              <a:p>
                <a:pPr marL="0" indent="0">
                  <a:spcBef>
                    <a:spcPts val="600"/>
                  </a:spcBef>
                  <a:buNone/>
                </a:pPr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>
                          <a:latin typeface="Cambria Math"/>
                        </a:rPr>
                        <m:t>NDVI</m:t>
                      </m:r>
                      <m:r>
                        <a:rPr lang="en-GB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i="1">
                              <a:latin typeface="Cambria Math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>
                              <a:latin typeface="Cambria Math"/>
                            </a:rPr>
                            <m:t>NIR</m:t>
                          </m:r>
                          <m:r>
                            <a:rPr lang="en-GB">
                              <a:latin typeface="Cambria Math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GB">
                              <a:latin typeface="Cambria Math"/>
                            </a:rPr>
                            <m:t>rood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>
                              <a:latin typeface="Cambria Math"/>
                            </a:rPr>
                            <m:t>NIR</m:t>
                          </m:r>
                          <m:r>
                            <a:rPr lang="en-GB">
                              <a:latin typeface="Cambria Math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>
                              <a:latin typeface="Cambria Math"/>
                            </a:rPr>
                            <m:t>rood</m:t>
                          </m:r>
                        </m:den>
                      </m:f>
                    </m:oMath>
                  </m:oMathPara>
                </a14:m>
                <a:endParaRPr lang="nl-NL" dirty="0" smtClean="0"/>
              </a:p>
              <a:p>
                <a:pPr marL="0" indent="0">
                  <a:spcBef>
                    <a:spcPts val="600"/>
                  </a:spcBef>
                  <a:buNone/>
                </a:pPr>
                <a:endParaRPr lang="nl-NL" dirty="0" smtClean="0"/>
              </a:p>
              <a:p>
                <a:r>
                  <a:rPr lang="nl-NL" dirty="0" smtClean="0">
                    <a:latin typeface="Arial" pitchFamily="34" charset="0"/>
                    <a:cs typeface="Arial" pitchFamily="34" charset="0"/>
                  </a:rPr>
                  <a:t>Typische NDVI waardes: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</a:pPr>
                <a:r>
                  <a:rPr lang="nl-NL" dirty="0" smtClean="0">
                    <a:latin typeface="Arial" pitchFamily="34" charset="0"/>
                    <a:cs typeface="Arial" pitchFamily="34" charset="0"/>
                  </a:rPr>
                  <a:t>Water: &lt;0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</a:pPr>
                <a:r>
                  <a:rPr lang="nl-NL" dirty="0" smtClean="0">
                    <a:latin typeface="Arial" pitchFamily="34" charset="0"/>
                    <a:cs typeface="Arial" pitchFamily="34" charset="0"/>
                  </a:rPr>
                  <a:t>Kale bodem: 0.1 ~ 0.2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</a:pPr>
                <a:r>
                  <a:rPr lang="nl-NL" dirty="0" smtClean="0">
                    <a:latin typeface="Arial" pitchFamily="34" charset="0"/>
                    <a:cs typeface="Arial" pitchFamily="34" charset="0"/>
                  </a:rPr>
                  <a:t>Vegetatie : 0.6 ~ 0.8</a:t>
                </a:r>
                <a:endParaRPr lang="nl-NL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421199" y="1090670"/>
                <a:ext cx="4910965" cy="4834179"/>
              </a:xfrm>
              <a:blipFill rotWithShape="1">
                <a:blip r:embed="rId2"/>
                <a:stretch>
                  <a:fillRect l="-2605" t="-3279" r="-2233" b="-7566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181" y="1233889"/>
            <a:ext cx="3558448" cy="380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823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8882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nl-NL" dirty="0" smtClean="0"/>
              <a:t>Groenmonitor.nl</a:t>
            </a:r>
            <a:endParaRPr lang="nl-NL" sz="20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42" y="1077684"/>
            <a:ext cx="6408755" cy="5540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9339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40125"/>
          </a:xfrm>
        </p:spPr>
        <p:txBody>
          <a:bodyPr/>
          <a:lstStyle/>
          <a:p>
            <a:r>
              <a:rPr lang="nl-NL" dirty="0" smtClean="0"/>
              <a:t>Gewasgroei ontwikkeling </a:t>
            </a:r>
            <a:endParaRPr lang="nl-NL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2477" y="3956891"/>
            <a:ext cx="7138987" cy="2859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 descr="Fisheye_overzicht_per_gewas.docx - Microsoft Word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7" t="20646" r="4463" b="12143"/>
          <a:stretch/>
        </p:blipFill>
        <p:spPr>
          <a:xfrm>
            <a:off x="68012" y="0"/>
            <a:ext cx="8988902" cy="402220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484914" y="1676400"/>
            <a:ext cx="2993572" cy="762000"/>
          </a:xfrm>
          <a:prstGeom prst="rect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l-NL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4778828" y="2464585"/>
            <a:ext cx="97972" cy="3370159"/>
          </a:xfrm>
          <a:prstGeom prst="straightConnector1">
            <a:avLst/>
          </a:prstGeom>
          <a:ln w="38100">
            <a:solidFill>
              <a:schemeClr val="tx1">
                <a:lumMod val="50000"/>
              </a:schemeClr>
            </a:solidFill>
            <a:bevel/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5072741" y="2464585"/>
            <a:ext cx="631373" cy="2984612"/>
          </a:xfrm>
          <a:prstGeom prst="straightConnector1">
            <a:avLst/>
          </a:prstGeom>
          <a:ln w="38100">
            <a:solidFill>
              <a:schemeClr val="tx1">
                <a:lumMod val="50000"/>
              </a:schemeClr>
            </a:solidFill>
            <a:bevel/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431970" y="2464585"/>
            <a:ext cx="914402" cy="2488415"/>
          </a:xfrm>
          <a:prstGeom prst="straightConnector1">
            <a:avLst/>
          </a:prstGeom>
          <a:ln w="38100">
            <a:solidFill>
              <a:schemeClr val="tx1">
                <a:lumMod val="50000"/>
              </a:schemeClr>
            </a:solidFill>
            <a:bevel/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704114" y="2464585"/>
            <a:ext cx="1371600" cy="2205386"/>
          </a:xfrm>
          <a:prstGeom prst="straightConnector1">
            <a:avLst/>
          </a:prstGeom>
          <a:ln w="38100">
            <a:solidFill>
              <a:schemeClr val="tx1">
                <a:lumMod val="50000"/>
              </a:schemeClr>
            </a:solidFill>
            <a:bevel/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858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Wageningen UR">
  <a:themeElements>
    <a:clrScheme name="WHUK - 010412">
      <a:dk1>
        <a:srgbClr val="005172"/>
      </a:dk1>
      <a:lt1>
        <a:srgbClr val="FFFFFF"/>
      </a:lt1>
      <a:dk2>
        <a:srgbClr val="34B233"/>
      </a:dk2>
      <a:lt2>
        <a:srgbClr val="005172"/>
      </a:lt2>
      <a:accent1>
        <a:srgbClr val="519FD7"/>
      </a:accent1>
      <a:accent2>
        <a:srgbClr val="948A85"/>
      </a:accent2>
      <a:accent3>
        <a:srgbClr val="D5D2CA"/>
      </a:accent3>
      <a:accent4>
        <a:srgbClr val="FF7900"/>
      </a:accent4>
      <a:accent5>
        <a:srgbClr val="00549F"/>
      </a:accent5>
      <a:accent6>
        <a:srgbClr val="000000"/>
      </a:accent6>
      <a:hlink>
        <a:srgbClr val="00549F"/>
      </a:hlink>
      <a:folHlink>
        <a:srgbClr val="000000"/>
      </a:folHlink>
    </a:clrScheme>
    <a:fontScheme name="Wageningen U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587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accent3"/>
        </a:solidFill>
      </a:spPr>
      <a:bodyPr wrap="none" rtlCol="0">
        <a:spAutoFit/>
      </a:bodyPr>
      <a:lstStyle>
        <a:defPPr>
          <a:lnSpc>
            <a:spcPts val="1800"/>
          </a:lnSpc>
          <a:defRPr sz="1400" dirty="0" err="1" smtClean="0">
            <a:latin typeface="Verdana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9777</TotalTime>
  <Words>252</Words>
  <Application>Microsoft Macintosh PowerPoint</Application>
  <PresentationFormat>On-screen Show (4:3)</PresentationFormat>
  <Paragraphs>58</Paragraphs>
  <Slides>16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Wageningen UR</vt:lpstr>
      <vt:lpstr>Farmhack.nl</vt:lpstr>
      <vt:lpstr>Verschillende sensoren</vt:lpstr>
      <vt:lpstr>Meeste recente satellietbeeld</vt:lpstr>
      <vt:lpstr>Meeste recente onbewolkte satellietbeeld</vt:lpstr>
      <vt:lpstr>NDVI vegetatie index</vt:lpstr>
      <vt:lpstr>Boodschap</vt:lpstr>
      <vt:lpstr>NDVI vegetatie index</vt:lpstr>
      <vt:lpstr>Groenmonitor.nl</vt:lpstr>
      <vt:lpstr>Gewasgroei ontwikkeling </vt:lpstr>
      <vt:lpstr>200x suikerbieten groeicurves 2013</vt:lpstr>
      <vt:lpstr>Gemeten suikerbieten opbrengst</vt:lpstr>
      <vt:lpstr>Gemeten opbrengst vs Groenmonitor</vt:lpstr>
      <vt:lpstr>Specifieke dagen in groeiseizoen</vt:lpstr>
      <vt:lpstr>Boodschap</vt:lpstr>
      <vt:lpstr>Boodschap aan Farmhack.nl</vt:lpstr>
      <vt:lpstr>Boodschap aan Farmhack.nl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Martin Brinkman</dc:creator>
  <cp:lastModifiedBy>Anne Bruinsma</cp:lastModifiedBy>
  <cp:revision>445</cp:revision>
  <dcterms:created xsi:type="dcterms:W3CDTF">2014-09-15T07:30:45Z</dcterms:created>
  <dcterms:modified xsi:type="dcterms:W3CDTF">2016-06-24T10:42:45Z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_Template">
    <vt:lpwstr>WHNL.pptx</vt:lpwstr>
  </property>
</Properties>
</file>

<file path=docProps/thumbnail.jpeg>
</file>